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6%20&#1075;&#1086;&#1076;\&#1085;&#1072;%2001.02.2026%20&#1075;\&#1090;&#1072;&#1073;.%20&#1080;%20&#1076;&#1080;&#1072;&#1075;&#1088;&#1072;&#1084;&#1084;&#1099;%20&#1085;&#1072;%2001.02.2026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2789301977784173E-2"/>
          <c:y val="0.12538057742782152"/>
          <c:w val="0.95221753683571064"/>
          <c:h val="0.78921786344081213"/>
        </c:manualLayout>
      </c:layout>
      <c:lineChart>
        <c:grouping val="standard"/>
        <c:varyColors val="0"/>
        <c:ser>
          <c:idx val="0"/>
          <c:order val="0"/>
          <c:tx>
            <c:strRef>
              <c:f>'таб.по деф. проф. на 01.02.26'!$C$5</c:f>
              <c:strCache>
                <c:ptCount val="1"/>
                <c:pt idx="0">
                  <c:v>План</c:v>
                </c:pt>
              </c:strCache>
            </c:strRef>
          </c:tx>
          <c:spPr>
            <a:ln>
              <a:solidFill>
                <a:srgbClr val="9966FF"/>
              </a:solidFill>
            </a:ln>
          </c:spPr>
          <c:marker>
            <c:spPr>
              <a:solidFill>
                <a:srgbClr val="9966FF"/>
              </a:solidFill>
            </c:spPr>
          </c:marker>
          <c:dLbls>
            <c:dLbl>
              <c:idx val="0"/>
              <c:layout>
                <c:manualLayout>
                  <c:x val="-4.106689419809937E-3"/>
                  <c:y val="2.2946237802522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6958000299794694E-2"/>
                  <c:y val="7.0839566929133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6009032992129599E-2"/>
                  <c:y val="3.3376345894578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1902343572319662E-2"/>
                  <c:y val="3.7548389131400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01.02.26'!$D$4:$E$4</c:f>
              <c:strCache>
                <c:ptCount val="2"/>
                <c:pt idx="0">
                  <c:v>2025 год</c:v>
                </c:pt>
                <c:pt idx="1">
                  <c:v>на 01.02.2026 г</c:v>
                </c:pt>
              </c:strCache>
            </c:strRef>
          </c:cat>
          <c:val>
            <c:numRef>
              <c:f>'таб.по деф. проф. на 01.02.26'!$D$5:$E$5</c:f>
              <c:numCache>
                <c:formatCode>General</c:formatCode>
                <c:ptCount val="2"/>
                <c:pt idx="0">
                  <c:v>-16</c:v>
                </c:pt>
                <c:pt idx="1">
                  <c:v>-0.6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'таб.по деф. проф. на 01.02.26'!$C$6</c:f>
              <c:strCache>
                <c:ptCount val="1"/>
                <c:pt idx="0">
                  <c:v>Исполнение</c:v>
                </c:pt>
              </c:strCache>
            </c:strRef>
          </c:tx>
          <c:spPr>
            <a:ln>
              <a:solidFill>
                <a:srgbClr val="FF6699"/>
              </a:solidFill>
            </a:ln>
          </c:spPr>
          <c:marker>
            <c:spPr>
              <a:solidFill>
                <a:srgbClr val="FF6699"/>
              </a:solidFill>
            </c:spPr>
          </c:marker>
          <c:dLbls>
            <c:dLbl>
              <c:idx val="0"/>
              <c:layout>
                <c:manualLayout>
                  <c:x val="-2.4650349989680496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6003860288733402E-2"/>
                  <c:y val="-3.7750328083989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960204778289429E-2"/>
                  <c:y val="-2.5032259420933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115722411939435E-2"/>
                  <c:y val="-2.9204302657755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01.02.26'!$D$4:$E$4</c:f>
              <c:strCache>
                <c:ptCount val="2"/>
                <c:pt idx="0">
                  <c:v>2025 год</c:v>
                </c:pt>
                <c:pt idx="1">
                  <c:v>на 01.02.2026 г</c:v>
                </c:pt>
              </c:strCache>
            </c:strRef>
          </c:cat>
          <c:val>
            <c:numRef>
              <c:f>'таб.по деф. проф. на 01.02.26'!$D$6:$E$6</c:f>
              <c:numCache>
                <c:formatCode>#,##0.0</c:formatCode>
                <c:ptCount val="2"/>
                <c:pt idx="0" formatCode="General">
                  <c:v>10.3</c:v>
                </c:pt>
                <c:pt idx="1">
                  <c:v>2.9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844224"/>
        <c:axId val="49845760"/>
      </c:lineChart>
      <c:catAx>
        <c:axId val="498442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49845760"/>
        <c:crosses val="autoZero"/>
        <c:auto val="1"/>
        <c:lblAlgn val="ctr"/>
        <c:lblOffset val="100"/>
        <c:noMultiLvlLbl val="0"/>
      </c:catAx>
      <c:valAx>
        <c:axId val="4984576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498442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5503618727451053E-2"/>
          <c:y val="0.9418453310946584"/>
          <c:w val="0.89940640749508671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0.43353</cdr:x>
      <cdr:y>0.02194</cdr:y>
    </cdr:from>
    <cdr:to>
      <cdr:x>0.53209</cdr:x>
      <cdr:y>0.1471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022103" y="133546"/>
          <a:ext cx="9144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Динамика дефицита ( -), профицита ( +)  бюджета Тонкинского муниципального округа</a:t>
          </a:r>
        </a:p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 на 01.02.2026 г, млн.руб.</a:t>
          </a:r>
          <a:endParaRPr kumimoji="0" lang="ru-RU" sz="1400" b="0" i="0" u="none" strike="noStrike" kern="0" cap="none" spc="0" normalizeH="0" baseline="0" noProof="0">
            <a:ln>
              <a:noFill/>
            </a:ln>
            <a:solidFill>
              <a:srgbClr val="0000FF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958382"/>
              </p:ext>
            </p:extLst>
          </p:nvPr>
        </p:nvGraphicFramePr>
        <p:xfrm>
          <a:off x="107504" y="116632"/>
          <a:ext cx="8928992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03458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4</cp:revision>
  <dcterms:created xsi:type="dcterms:W3CDTF">2023-04-13T07:56:46Z</dcterms:created>
  <dcterms:modified xsi:type="dcterms:W3CDTF">2026-03-13T05:47:12Z</dcterms:modified>
</cp:coreProperties>
</file>